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" panose="020B0604020202020204" charset="-34"/>
      <p:regular r:id="rId13"/>
    </p:embeddedFont>
    <p:embeddedFont>
      <p:font typeface="Martel Sans Light" panose="020B0604020202020204" charset="0"/>
      <p:regular r:id="rId14"/>
    </p:embeddedFont>
  </p:embeddedFontLst>
  <p:defaultTextStyle>
    <a:defPPr>
      <a:defRPr lang="en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5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182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671" y="5529942"/>
            <a:ext cx="10047514" cy="18610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657123" y="9064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RISC-V Soft-Core Processor Implementation on Lattice IceBreaker FPGA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3657122" y="358917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presentation explores the implementation of a RISC-V soft-core processor on the Lattice IceBreaker FPGA using only open-source tools.</a:t>
            </a:r>
            <a:endParaRPr lang="en-US" sz="185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3DFC97A-0F4B-C94C-4320-780226FA2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9606" y="7515881"/>
            <a:ext cx="300079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887873"/>
            <a:ext cx="58535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Questions &amp; 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Thank you for your attention. Are there any questions?</a:t>
            </a:r>
            <a:endParaRPr lang="en-US" sz="185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577C039-4D16-6251-5D63-E45444A09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360" y="7471635"/>
            <a:ext cx="300079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7138749" cy="52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 – Problem &amp; Project Goal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12" y="1201459"/>
            <a:ext cx="7520925" cy="42305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84747" y="5922211"/>
            <a:ext cx="211252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 Statement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534275" y="6740962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high cost of commercial FPGA development tools limits accessibility for students, researchers, and developers.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792" y="5922211"/>
            <a:ext cx="211252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Goal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620792" y="6740962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project aims to implement a RISC-V soft-core processor on the Lattice IceBreaker FPGA using only open-source tools.</a:t>
            </a:r>
            <a:endParaRPr lang="en-US" sz="1600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C54A68F-B4C0-BA39-C179-8A5CF05AB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8917" y="7493406"/>
            <a:ext cx="300079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5688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890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5" name="Text 2"/>
          <p:cNvSpPr/>
          <p:nvPr/>
        </p:nvSpPr>
        <p:spPr>
          <a:xfrm>
            <a:off x="1052989" y="3189327"/>
            <a:ext cx="10787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8907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Cost-effective FPGA development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936563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Utilizing only free, open-source tools.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0890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Text 6"/>
          <p:cNvSpPr/>
          <p:nvPr/>
        </p:nvSpPr>
        <p:spPr>
          <a:xfrm>
            <a:off x="4874895" y="3189327"/>
            <a:ext cx="17204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08907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Demonstrating feasibility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93656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Designing a working RISC-V soft-core processor.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5941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Text 10"/>
          <p:cNvSpPr/>
          <p:nvPr/>
        </p:nvSpPr>
        <p:spPr>
          <a:xfrm>
            <a:off x="1019294" y="5694402"/>
            <a:ext cx="17537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94152"/>
            <a:ext cx="60101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Providing an educational and practical platform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10717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 hardware design.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תמונה 13">
            <a:extLst>
              <a:ext uri="{FF2B5EF4-FFF2-40B4-BE49-F238E27FC236}">
                <a16:creationId xmlns:a16="http://schemas.microsoft.com/office/drawing/2014/main" id="{9B7550A6-3AAC-B76F-52B6-AEA62D60D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4" y="0"/>
            <a:ext cx="14645866" cy="3886200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4" name="Text 0"/>
          <p:cNvSpPr/>
          <p:nvPr/>
        </p:nvSpPr>
        <p:spPr>
          <a:xfrm>
            <a:off x="766763" y="4224650"/>
            <a:ext cx="515540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Contents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766763" y="5683687"/>
            <a:ext cx="4219575" cy="1943338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Text 2"/>
          <p:cNvSpPr/>
          <p:nvPr/>
        </p:nvSpPr>
        <p:spPr>
          <a:xfrm>
            <a:off x="985838" y="5902762"/>
            <a:ext cx="257770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Hardware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85838" y="6356390"/>
            <a:ext cx="3781425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Ice Breaker FPGA board serves as the physical environment for implementing the RISC-V processor.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05413" y="5683687"/>
            <a:ext cx="4219575" cy="1943338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Text 5"/>
          <p:cNvSpPr/>
          <p:nvPr/>
        </p:nvSpPr>
        <p:spPr>
          <a:xfrm>
            <a:off x="5424487" y="5902762"/>
            <a:ext cx="257770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Software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424487" y="6356390"/>
            <a:ext cx="3781425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RISC-V processor design is written in Verilog, defining its functionality and components.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44063" y="5683687"/>
            <a:ext cx="4219575" cy="1943338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2" name="Text 8"/>
          <p:cNvSpPr/>
          <p:nvPr/>
        </p:nvSpPr>
        <p:spPr>
          <a:xfrm>
            <a:off x="9863137" y="5921795"/>
            <a:ext cx="257770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Testing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863137" y="6356390"/>
            <a:ext cx="3781425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Rigorous testing ensures the functionality and correctness of the implemented RISC-V processor.</a:t>
            </a:r>
            <a:endParaRPr lang="en-US" sz="17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29FA8CB0-6B0B-443C-155C-E79B9D03A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55" y="441733"/>
            <a:ext cx="4754632" cy="322131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7509F190-EACC-650C-C0AC-BFD907E2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5246" y="7739437"/>
            <a:ext cx="3000794" cy="430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02537" y="1999359"/>
            <a:ext cx="8204856" cy="42508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3307" y="794623"/>
            <a:ext cx="5328166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Chip Functionality Tests</a:t>
            </a:r>
            <a:endParaRPr lang="en-US" sz="39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07" y="1737717"/>
            <a:ext cx="518993" cy="5189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3307" y="2468999"/>
            <a:ext cx="234005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Blinky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743307" y="2908578"/>
            <a:ext cx="234005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Blinking the Green LED.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854" y="1737717"/>
            <a:ext cx="518993" cy="51899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401854" y="2468999"/>
            <a:ext cx="234017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led-green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3401854" y="2908578"/>
            <a:ext cx="2340173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Turning the on board Green LED on but all the other controllable LED off.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519" y="1737717"/>
            <a:ext cx="518993" cy="51899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60519" y="2468999"/>
            <a:ext cx="234005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blink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6060519" y="2908578"/>
            <a:ext cx="2340054" cy="169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Blink the on board Red and Green LEDs as well as the 5 LEDs found on the default PMOD P2 module.</a:t>
            </a:r>
            <a:endParaRPr lang="en-US" sz="16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07" y="5244703"/>
            <a:ext cx="518993" cy="51899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3307" y="5975985"/>
            <a:ext cx="234005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buttons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743307" y="6415564"/>
            <a:ext cx="2340054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 of controlling the LED using the tact buttons on the board.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" y="2231571"/>
            <a:ext cx="5478263" cy="37610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11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FemtoRV Quark Single Cycle Implementation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6592133" y="2273260"/>
            <a:ext cx="30480" cy="5337929"/>
          </a:xfrm>
          <a:prstGeom prst="roundRect">
            <a:avLst>
              <a:gd name="adj" fmla="val 110347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6" name="Shape 2"/>
          <p:cNvSpPr/>
          <p:nvPr/>
        </p:nvSpPr>
        <p:spPr>
          <a:xfrm>
            <a:off x="6829127" y="2762369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7" name="Shape 3"/>
          <p:cNvSpPr/>
          <p:nvPr/>
        </p:nvSpPr>
        <p:spPr>
          <a:xfrm>
            <a:off x="6355140" y="2525435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8" name="Text 4"/>
          <p:cNvSpPr/>
          <p:nvPr/>
        </p:nvSpPr>
        <p:spPr>
          <a:xfrm>
            <a:off x="6556831" y="2619375"/>
            <a:ext cx="10096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7840504" y="2497455"/>
            <a:ext cx="304133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Assembly Code Execution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8405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processor can run assembly programs and transmit output via UART to the terminal.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829127" y="4616410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2" name="Shape 8"/>
          <p:cNvSpPr/>
          <p:nvPr/>
        </p:nvSpPr>
        <p:spPr>
          <a:xfrm>
            <a:off x="6355140" y="4379476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Text 9"/>
          <p:cNvSpPr/>
          <p:nvPr/>
        </p:nvSpPr>
        <p:spPr>
          <a:xfrm>
            <a:off x="6526828" y="4473416"/>
            <a:ext cx="161092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78405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 Code Execution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8405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processor can run C programs and transmit output via UART to the terminal.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829127" y="6470452"/>
            <a:ext cx="784741" cy="30480"/>
          </a:xfrm>
          <a:prstGeom prst="roundRect">
            <a:avLst>
              <a:gd name="adj" fmla="val 110347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13"/>
          <p:cNvSpPr/>
          <p:nvPr/>
        </p:nvSpPr>
        <p:spPr>
          <a:xfrm>
            <a:off x="6355140" y="6233517"/>
            <a:ext cx="504468" cy="504468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8" name="Text 14"/>
          <p:cNvSpPr/>
          <p:nvPr/>
        </p:nvSpPr>
        <p:spPr>
          <a:xfrm>
            <a:off x="6525161" y="6327458"/>
            <a:ext cx="164306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7840504" y="620553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SPIFLASH Protocol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78405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Large programs can be flashed to the flash memory using the SPIFLASH protocol.</a:t>
            </a:r>
            <a:endParaRPr lang="en-US" sz="1750" dirty="0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69377CFE-E660-B5E9-3758-38ACA68E1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8917" y="7466192"/>
            <a:ext cx="300079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707" y="580073"/>
            <a:ext cx="5602724" cy="620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Challenges and Solutions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707" y="1516856"/>
            <a:ext cx="1054775" cy="15336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5830" y="1727716"/>
            <a:ext cx="262890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Openloader Availability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95830" y="2164556"/>
            <a:ext cx="6296263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openloader software for flashing memory is not available for Windows.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707" y="3050500"/>
            <a:ext cx="1054775" cy="15336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5830" y="3261360"/>
            <a:ext cx="248185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UART Connection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95830" y="3698200"/>
            <a:ext cx="6296263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UART interface connection was not working properly due to synchronization issues between the computer and the chip.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707" y="4584144"/>
            <a:ext cx="1054775" cy="15336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5830" y="4795004"/>
            <a:ext cx="248185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 Code Flashing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95830" y="5231844"/>
            <a:ext cx="6296263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Flashing C code was challenging and took several days to resolve.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707" y="6117788"/>
            <a:ext cx="1054775" cy="15336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95830" y="6328648"/>
            <a:ext cx="289417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Flash Memory Sleep Mode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595830" y="6765488"/>
            <a:ext cx="6296263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flash memory was in sleep mode by default, preventing it from responding.</a:t>
            </a:r>
            <a:endParaRPr lang="en-US" sz="1650" dirty="0"/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A5FDD5F2-3A07-7CE0-5AC9-E081ED33EA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7903" y="7440572"/>
            <a:ext cx="300079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3321"/>
            <a:ext cx="78240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Progress and Outcomes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036088"/>
            <a:ext cx="2137529" cy="1740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8599" y="2891909"/>
            <a:ext cx="954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4668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Single Cycle FemtoRV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962394"/>
            <a:ext cx="73936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Completed on 9.2.2025, ahead of the original deadline of 22.2.2025.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790950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3836075"/>
            <a:ext cx="4275058" cy="17402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0143" y="4466868"/>
            <a:ext cx="152281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075390"/>
            <a:ext cx="35296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Simple C Program Execution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570928"/>
            <a:ext cx="710017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Completed before the deadline of 28.2.2025, running more complex programs.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590937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636062"/>
            <a:ext cx="6412587" cy="17402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8714" y="6266855"/>
            <a:ext cx="1552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8753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SPIFLASH Support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370915"/>
            <a:ext cx="60313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processor now supports SPIFLASH, enabling the execution of programs requiring larger memory.</a:t>
            </a:r>
            <a:endParaRPr lang="en-US" sz="1850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066FC69E-5093-34B2-DF73-AA26EE436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17" y="7545118"/>
            <a:ext cx="300079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34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Work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76199"/>
            <a:ext cx="2159079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Text 2"/>
          <p:cNvSpPr/>
          <p:nvPr/>
        </p:nvSpPr>
        <p:spPr>
          <a:xfrm>
            <a:off x="1077039" y="2606993"/>
            <a:ext cx="9548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2155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Pipelined Processor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2711053"/>
            <a:ext cx="1031724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Transform the single cycle processor into a more efficient pipelined processor with branch prediction.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701177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8" name="Shape 6"/>
          <p:cNvSpPr/>
          <p:nvPr/>
        </p:nvSpPr>
        <p:spPr>
          <a:xfrm>
            <a:off x="837724" y="3836075"/>
            <a:ext cx="4318278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9" name="Text 7"/>
          <p:cNvSpPr/>
          <p:nvPr/>
        </p:nvSpPr>
        <p:spPr>
          <a:xfrm>
            <a:off x="1077039" y="4466868"/>
            <a:ext cx="152281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4075390"/>
            <a:ext cx="38057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AES-128 Encryption Algorithm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570928"/>
            <a:ext cx="81580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Run a more demanding program, such as an AES-128 encryption algorithm.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561052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3" name="Shape 11"/>
          <p:cNvSpPr/>
          <p:nvPr/>
        </p:nvSpPr>
        <p:spPr>
          <a:xfrm>
            <a:off x="837724" y="5695950"/>
            <a:ext cx="6477476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4" name="Text 12"/>
          <p:cNvSpPr/>
          <p:nvPr/>
        </p:nvSpPr>
        <p:spPr>
          <a:xfrm>
            <a:off x="1077039" y="6326743"/>
            <a:ext cx="1552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9352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 Program Execution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430804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Run various interesting C programs to test the processor's functionality.</a:t>
            </a:r>
            <a:endParaRPr lang="en-US" sz="1850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CC5B9A0E-88DE-3F5B-A9DB-EFF1040F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18" y="7562757"/>
            <a:ext cx="3000794" cy="666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484</Words>
  <Application>Microsoft Office PowerPoint</Application>
  <PresentationFormat>מותאם אישית</PresentationFormat>
  <Paragraphs>84</Paragraphs>
  <Slides>10</Slides>
  <Notes>10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4" baseType="lpstr">
      <vt:lpstr>Martel Sans Light</vt:lpstr>
      <vt:lpstr>Arial</vt:lpstr>
      <vt:lpstr>Kanit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guy cohen</cp:lastModifiedBy>
  <cp:revision>8</cp:revision>
  <dcterms:created xsi:type="dcterms:W3CDTF">2025-02-28T12:46:30Z</dcterms:created>
  <dcterms:modified xsi:type="dcterms:W3CDTF">2025-03-03T14:38:16Z</dcterms:modified>
</cp:coreProperties>
</file>